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481" r:id="rId2"/>
    <p:sldId id="497" r:id="rId3"/>
    <p:sldId id="505" r:id="rId4"/>
    <p:sldId id="480" r:id="rId5"/>
    <p:sldId id="498" r:id="rId6"/>
    <p:sldId id="506" r:id="rId7"/>
    <p:sldId id="501" r:id="rId8"/>
    <p:sldId id="496" r:id="rId9"/>
    <p:sldId id="495" r:id="rId10"/>
    <p:sldId id="503" r:id="rId11"/>
    <p:sldId id="507" r:id="rId12"/>
    <p:sldId id="48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9913"/>
    <a:srgbClr val="DCF9C7"/>
    <a:srgbClr val="F5F8C8"/>
    <a:srgbClr val="C3D9FD"/>
    <a:srgbClr val="B6D1FC"/>
    <a:srgbClr val="E3F0CC"/>
    <a:srgbClr val="C5DF95"/>
    <a:srgbClr val="CC9900"/>
    <a:srgbClr val="DFCDBF"/>
    <a:srgbClr val="FFC0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028" autoAdjust="0"/>
  </p:normalViewPr>
  <p:slideViewPr>
    <p:cSldViewPr>
      <p:cViewPr>
        <p:scale>
          <a:sx n="113" d="100"/>
          <a:sy n="113" d="100"/>
        </p:scale>
        <p:origin x="-156" y="18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5EB0B-3D3D-4976-B061-49BA20ACB389}" type="datetimeFigureOut">
              <a:rPr lang="en-CA" smtClean="0"/>
              <a:t>09/13/2016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2545A9-C3A6-421E-9B21-CCCEFDDECD9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99788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279FD-11A8-4C56-BC76-52C5AFBCC0D9}" type="datetime1">
              <a:rPr lang="en-CA" smtClean="0"/>
              <a:t>09/13/2016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Grain Millers Canada Corp. - Confidential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3E45F-4975-41EA-91D8-071D7EA7FD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69547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8F8F-9D94-4F73-82EA-CE169F4550F0}" type="datetime1">
              <a:rPr lang="en-CA" smtClean="0"/>
              <a:t>09/13/2016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Grain Millers Canada Corp. - Confidential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3E45F-4975-41EA-91D8-071D7EA7FD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42459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4BD94-9B80-49BA-9A06-DE6506D7470A}" type="datetime1">
              <a:rPr lang="en-CA" smtClean="0"/>
              <a:t>09/13/2016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Grain Millers Canada Corp. - Confidential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3E45F-4975-41EA-91D8-071D7EA7FD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52605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9F467-97C9-4227-9917-A21898EB5486}" type="datetime1">
              <a:rPr lang="en-CA" smtClean="0"/>
              <a:t>09/13/2016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Grain Millers Canada Corp. - Confidential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3E45F-4975-41EA-91D8-071D7EA7FD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962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ECB1-37F8-4220-8DFB-E1C6AE3A243C}" type="datetime1">
              <a:rPr lang="en-CA" smtClean="0"/>
              <a:t>09/13/2016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Grain Millers Canada Corp. - Confidential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3E45F-4975-41EA-91D8-071D7EA7FD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33365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03B9B-172A-4F3D-8EB9-695071D53B00}" type="datetime1">
              <a:rPr lang="en-CA" smtClean="0"/>
              <a:t>09/13/2016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Grain Millers Canada Corp. - Confidential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3E45F-4975-41EA-91D8-071D7EA7FD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70542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B037B-F623-4DE9-997C-B1AFA39824EB}" type="datetime1">
              <a:rPr lang="en-CA" smtClean="0"/>
              <a:t>09/13/2016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Grain Millers Canada Corp. - Confidential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3E45F-4975-41EA-91D8-071D7EA7FD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4049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8CC2B-5416-4128-B66B-1FEEB75B8DA6}" type="datetime1">
              <a:rPr lang="en-CA" smtClean="0"/>
              <a:t>09/13/2016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Grain Millers Canada Corp. - Confidential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3E45F-4975-41EA-91D8-071D7EA7FD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2003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BFD13-2E3B-4330-864E-E72202522CE0}" type="datetime1">
              <a:rPr lang="en-CA" smtClean="0"/>
              <a:t>09/13/2016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Grain Millers Canada Corp. - Confidential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3E45F-4975-41EA-91D8-071D7EA7FD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85347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CDFAB-EA4C-4E9D-B601-E2ED4A0A0145}" type="datetime1">
              <a:rPr lang="en-CA" smtClean="0"/>
              <a:t>09/13/2016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Grain Millers Canada Corp. - Confidential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3E45F-4975-41EA-91D8-071D7EA7FD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65689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9A059-2EA2-46FA-80DB-878A7D10B8BE}" type="datetime1">
              <a:rPr lang="en-CA" smtClean="0"/>
              <a:t>09/13/2016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Grain Millers Canada Corp. - Confidential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3E45F-4975-41EA-91D8-071D7EA7FD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1475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E4146-C952-4FF4-8938-E38A925853C9}" type="datetime1">
              <a:rPr lang="en-CA" smtClean="0"/>
              <a:t>09/13/2016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CA" smtClean="0"/>
              <a:t>Grain Millers Canada Corp. - Confidential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3E45F-4975-41EA-91D8-071D7EA7FD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8205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CC9900">
                  <a:tint val="66000"/>
                  <a:satMod val="160000"/>
                </a:srgbClr>
              </a:gs>
              <a:gs pos="50000">
                <a:srgbClr val="CC9900">
                  <a:tint val="44500"/>
                  <a:satMod val="160000"/>
                </a:srgbClr>
              </a:gs>
              <a:gs pos="100000">
                <a:srgbClr val="CC99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11560" y="1844825"/>
            <a:ext cx="7846640" cy="1755626"/>
          </a:xfrm>
        </p:spPr>
        <p:txBody>
          <a:bodyPr>
            <a:normAutofit fontScale="90000"/>
          </a:bodyPr>
          <a:lstStyle/>
          <a:p>
            <a:r>
              <a:rPr lang="en-GB" b="1" i="1" dirty="0" smtClean="0"/>
              <a:t>Milling Oat Quality and End Use Performance Requirements</a:t>
            </a:r>
            <a:br>
              <a:rPr lang="en-GB" b="1" i="1" dirty="0" smtClean="0"/>
            </a:br>
            <a:r>
              <a:rPr lang="en-CA" b="1" dirty="0" smtClean="0"/>
              <a:t/>
            </a:r>
            <a:br>
              <a:rPr lang="en-CA" b="1" dirty="0" smtClean="0"/>
            </a:br>
            <a:r>
              <a:rPr lang="en-CA" sz="3100" b="1" dirty="0" smtClean="0"/>
              <a:t>CNMA Meeting September 2016</a:t>
            </a:r>
            <a:endParaRPr lang="en-CA" b="1" dirty="0"/>
          </a:p>
        </p:txBody>
      </p:sp>
      <p:sp>
        <p:nvSpPr>
          <p:cNvPr id="5" name="Content Placeholder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889000" indent="-609600" algn="l" eaLnBrk="0" hangingPunct="0">
              <a:lnSpc>
                <a:spcPct val="120000"/>
              </a:lnSpc>
              <a:spcBef>
                <a:spcPct val="0"/>
              </a:spcBef>
              <a:tabLst>
                <a:tab pos="4233863" algn="l"/>
              </a:tabLst>
            </a:pPr>
            <a:endParaRPr lang="en-US" sz="1600" dirty="0" smtClean="0">
              <a:solidFill>
                <a:schemeClr val="tx1"/>
              </a:solidFill>
            </a:endParaRPr>
          </a:p>
          <a:p>
            <a:pPr marL="889000" indent="-609600" eaLnBrk="0" hangingPunct="0">
              <a:lnSpc>
                <a:spcPct val="120000"/>
              </a:lnSpc>
              <a:spcBef>
                <a:spcPct val="0"/>
              </a:spcBef>
              <a:tabLst>
                <a:tab pos="4233863" algn="l"/>
              </a:tabLst>
            </a:pPr>
            <a:endParaRPr lang="en-US" sz="1600" dirty="0">
              <a:solidFill>
                <a:schemeClr val="tx1"/>
              </a:solidFill>
            </a:endParaRPr>
          </a:p>
          <a:p>
            <a:pPr marL="889000" indent="-609600" algn="r" eaLnBrk="0" hangingPunct="0">
              <a:lnSpc>
                <a:spcPct val="120000"/>
              </a:lnSpc>
              <a:spcBef>
                <a:spcPct val="0"/>
              </a:spcBef>
              <a:tabLst>
                <a:tab pos="4233863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Terry Tyson</a:t>
            </a:r>
          </a:p>
          <a:p>
            <a:pPr marL="889000" indent="-609600" algn="r" eaLnBrk="0" hangingPunct="0">
              <a:lnSpc>
                <a:spcPct val="120000"/>
              </a:lnSpc>
              <a:spcBef>
                <a:spcPct val="0"/>
              </a:spcBef>
              <a:tabLst>
                <a:tab pos="4233863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Grain Procurement Manager</a:t>
            </a:r>
          </a:p>
          <a:p>
            <a:pPr marL="889000" indent="-609600" algn="r" eaLnBrk="0" hangingPunct="0">
              <a:lnSpc>
                <a:spcPct val="120000"/>
              </a:lnSpc>
              <a:spcBef>
                <a:spcPct val="0"/>
              </a:spcBef>
              <a:tabLst>
                <a:tab pos="4233863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Grain Millers Canada Corp.</a:t>
            </a:r>
          </a:p>
          <a:p>
            <a:pPr marL="889000" indent="-609600" algn="r" eaLnBrk="0" hangingPunct="0">
              <a:lnSpc>
                <a:spcPct val="120000"/>
              </a:lnSpc>
              <a:spcBef>
                <a:spcPct val="0"/>
              </a:spcBef>
              <a:tabLst>
                <a:tab pos="4233863" algn="l"/>
              </a:tabLst>
            </a:pPr>
            <a:endParaRPr lang="en-US" dirty="0" smtClean="0">
              <a:solidFill>
                <a:srgbClr val="00502F"/>
              </a:solidFill>
            </a:endParaRPr>
          </a:p>
          <a:p>
            <a:pPr marL="889000" indent="-609600" eaLnBrk="0" hangingPunct="0">
              <a:lnSpc>
                <a:spcPct val="120000"/>
              </a:lnSpc>
              <a:spcBef>
                <a:spcPct val="0"/>
              </a:spcBef>
              <a:tabLst>
                <a:tab pos="4233863" algn="l"/>
              </a:tabLst>
            </a:pPr>
            <a:endParaRPr lang="en-US" dirty="0">
              <a:solidFill>
                <a:srgbClr val="00502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1"/>
                </a:solidFill>
              </a:rPr>
              <a:t>Grain Millers Canada Corp.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3E45F-4975-41EA-91D8-071D7EA7FD36}" type="slidenum">
              <a:rPr lang="en-CA" smtClean="0"/>
              <a:t>1</a:t>
            </a:fld>
            <a:endParaRPr lang="en-CA"/>
          </a:p>
        </p:txBody>
      </p:sp>
      <p:pic>
        <p:nvPicPr>
          <p:cNvPr id="2051" name="Picture 3" descr="C:\Users\nyla.dubiel\Pictures\oa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5"/>
            <a:ext cx="9144000" cy="1694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nyla.dubiel\Pictures\yorkton_mil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077072"/>
            <a:ext cx="3456384" cy="222287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991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43408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CC9900">
                  <a:tint val="66000"/>
                  <a:satMod val="160000"/>
                </a:srgbClr>
              </a:gs>
              <a:gs pos="50000">
                <a:srgbClr val="CC9900">
                  <a:tint val="44500"/>
                  <a:satMod val="160000"/>
                </a:srgbClr>
              </a:gs>
              <a:gs pos="100000">
                <a:srgbClr val="CC99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95536" y="1916832"/>
            <a:ext cx="8568952" cy="4781128"/>
          </a:xfrm>
        </p:spPr>
        <p:txBody>
          <a:bodyPr>
            <a:normAutofit/>
          </a:bodyPr>
          <a:lstStyle/>
          <a:p>
            <a:r>
              <a:rPr lang="en-US" dirty="0" smtClean="0"/>
              <a:t>The question of Adventitious Presence</a:t>
            </a:r>
          </a:p>
          <a:p>
            <a:pPr lvl="1"/>
            <a:r>
              <a:rPr lang="en-US" dirty="0" smtClean="0"/>
              <a:t>As with wheat millers, end users of oat products often ask for attestations from oat suppliers regarding the lack of presence of genetically engineered material</a:t>
            </a:r>
          </a:p>
          <a:p>
            <a:pPr lvl="2"/>
            <a:r>
              <a:rPr lang="en-US" dirty="0" smtClean="0"/>
              <a:t>Careful wording!</a:t>
            </a:r>
          </a:p>
          <a:p>
            <a:pPr lvl="1"/>
            <a:r>
              <a:rPr lang="en-US" dirty="0" smtClean="0"/>
              <a:t>Allergens – soy, mustard,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wheat </a:t>
            </a:r>
          </a:p>
          <a:p>
            <a:pPr lvl="2"/>
            <a:r>
              <a:rPr lang="en-US" dirty="0" smtClean="0"/>
              <a:t>May Contain statements</a:t>
            </a:r>
          </a:p>
          <a:p>
            <a:pPr lvl="1"/>
            <a:r>
              <a:rPr lang="en-US" dirty="0" smtClean="0"/>
              <a:t>Gluten-Free</a:t>
            </a:r>
            <a:r>
              <a:rPr lang="en-CA" dirty="0"/>
              <a:t> </a:t>
            </a:r>
            <a:r>
              <a:rPr lang="en-CA" dirty="0" smtClean="0"/>
              <a:t>– niche market</a:t>
            </a:r>
          </a:p>
          <a:p>
            <a:pPr lvl="2"/>
            <a:r>
              <a:rPr lang="en-US" dirty="0" smtClean="0"/>
              <a:t>IP oats / proprietary milling</a:t>
            </a:r>
          </a:p>
          <a:p>
            <a:pPr marL="914400" lvl="2" indent="0">
              <a:buNone/>
            </a:pPr>
            <a:r>
              <a:rPr lang="en-US" dirty="0"/>
              <a:t> </a:t>
            </a:r>
            <a:r>
              <a:rPr lang="en-US" dirty="0" smtClean="0"/>
              <a:t>   processes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1"/>
                </a:solidFill>
              </a:rPr>
              <a:t>Grain Millers Canada Corp.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3E45F-4975-41EA-91D8-071D7EA7FD36}" type="slidenum">
              <a:rPr lang="en-CA" smtClean="0"/>
              <a:t>10</a:t>
            </a:fld>
            <a:endParaRPr lang="en-CA"/>
          </a:p>
        </p:txBody>
      </p:sp>
      <p:pic>
        <p:nvPicPr>
          <p:cNvPr id="2051" name="Picture 3" descr="C:\Users\nyla.dubiel\Pictures\oa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5"/>
            <a:ext cx="9144000" cy="1694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23528" y="620687"/>
            <a:ext cx="7086600" cy="1074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C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077072"/>
            <a:ext cx="4038600" cy="226676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107504" y="548680"/>
            <a:ext cx="7086600" cy="1105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r>
              <a:rPr lang="en-US" sz="4500" b="0" dirty="0" smtClean="0">
                <a:solidFill>
                  <a:schemeClr val="bg1"/>
                </a:solidFill>
              </a:rPr>
              <a:t>GE Presence / Allergens</a:t>
            </a:r>
            <a:endParaRPr lang="en-US" sz="4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217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43408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CC9900">
                  <a:tint val="66000"/>
                  <a:satMod val="160000"/>
                </a:srgbClr>
              </a:gs>
              <a:gs pos="50000">
                <a:srgbClr val="CC9900">
                  <a:tint val="44500"/>
                  <a:satMod val="160000"/>
                </a:srgbClr>
              </a:gs>
              <a:gs pos="100000">
                <a:srgbClr val="CC99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95536" y="1916832"/>
            <a:ext cx="8568952" cy="47811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D</a:t>
            </a:r>
            <a:r>
              <a:rPr lang="en-US" dirty="0" smtClean="0"/>
              <a:t>esire to differentiate from competitors in a flat cereal market has perhaps become the biggest driver of end-user requirements in recent years.</a:t>
            </a:r>
          </a:p>
          <a:p>
            <a:r>
              <a:rPr lang="en-US" dirty="0" smtClean="0"/>
              <a:t>Driven by consumer desire for clean labels</a:t>
            </a:r>
          </a:p>
          <a:p>
            <a:r>
              <a:rPr lang="en-US" dirty="0" smtClean="0"/>
              <a:t>Some aspect of distrust for “big food”</a:t>
            </a:r>
          </a:p>
          <a:p>
            <a:r>
              <a:rPr lang="en-US" dirty="0" smtClean="0"/>
              <a:t>More IP demand – variety, nutritional components,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production practices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pre-harvest glyphosate is an example</a:t>
            </a:r>
          </a:p>
          <a:p>
            <a:r>
              <a:rPr lang="en-US" dirty="0" smtClean="0"/>
              <a:t>More programs requiring direct interface with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growers – linking consumer to farmer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1"/>
                </a:solidFill>
              </a:rPr>
              <a:t>Grain Millers Canada Corp.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3E45F-4975-41EA-91D8-071D7EA7FD36}" type="slidenum">
              <a:rPr lang="en-CA" smtClean="0"/>
              <a:t>11</a:t>
            </a:fld>
            <a:endParaRPr lang="en-CA"/>
          </a:p>
        </p:txBody>
      </p:sp>
      <p:pic>
        <p:nvPicPr>
          <p:cNvPr id="2051" name="Picture 3" descr="C:\Users\nyla.dubiel\Pictures\oa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5"/>
            <a:ext cx="9144000" cy="1694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23528" y="620687"/>
            <a:ext cx="7086600" cy="1074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C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107504" y="548680"/>
            <a:ext cx="7086600" cy="1105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r>
              <a:rPr lang="en-US" sz="4500" dirty="0" smtClean="0">
                <a:solidFill>
                  <a:schemeClr val="bg1"/>
                </a:solidFill>
              </a:rPr>
              <a:t>Differentiation</a:t>
            </a:r>
            <a:endParaRPr lang="en-US" sz="4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049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36512" y="0"/>
            <a:ext cx="9180512" cy="6858000"/>
          </a:xfrm>
          <a:prstGeom prst="rect">
            <a:avLst/>
          </a:prstGeom>
          <a:gradFill flip="none" rotWithShape="1">
            <a:gsLst>
              <a:gs pos="0">
                <a:srgbClr val="CC9900">
                  <a:tint val="66000"/>
                  <a:satMod val="160000"/>
                </a:srgbClr>
              </a:gs>
              <a:gs pos="50000">
                <a:srgbClr val="CC9900">
                  <a:tint val="44500"/>
                  <a:satMod val="160000"/>
                </a:srgbClr>
              </a:gs>
              <a:gs pos="100000">
                <a:srgbClr val="CC99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842992" cy="4525963"/>
          </a:xfrm>
        </p:spPr>
        <p:txBody>
          <a:bodyPr>
            <a:normAutofit fontScale="70000" lnSpcReduction="20000"/>
          </a:bodyPr>
          <a:lstStyle/>
          <a:p>
            <a:pPr marL="0" indent="0" eaLnBrk="0" hangingPunct="0">
              <a:lnSpc>
                <a:spcPct val="120000"/>
              </a:lnSpc>
              <a:spcBef>
                <a:spcPct val="0"/>
              </a:spcBef>
              <a:buNone/>
              <a:tabLst>
                <a:tab pos="4233863" algn="l"/>
              </a:tabLst>
            </a:pPr>
            <a:r>
              <a:rPr lang="en-US" sz="4000" dirty="0" smtClean="0"/>
              <a:t>Defining Quality and End User Requirements becomes a little more complex all the time</a:t>
            </a:r>
          </a:p>
          <a:p>
            <a:pPr lvl="1" eaLnBrk="0" hangingPunct="0">
              <a:lnSpc>
                <a:spcPct val="120000"/>
              </a:lnSpc>
              <a:spcBef>
                <a:spcPct val="0"/>
              </a:spcBef>
              <a:tabLst>
                <a:tab pos="4233863" algn="l"/>
              </a:tabLst>
            </a:pPr>
            <a:r>
              <a:rPr lang="en-US" sz="2900" dirty="0" smtClean="0"/>
              <a:t>Functionality</a:t>
            </a:r>
          </a:p>
          <a:p>
            <a:pPr lvl="1" eaLnBrk="0" hangingPunct="0">
              <a:lnSpc>
                <a:spcPct val="120000"/>
              </a:lnSpc>
              <a:spcBef>
                <a:spcPct val="0"/>
              </a:spcBef>
              <a:tabLst>
                <a:tab pos="4233863" algn="l"/>
              </a:tabLst>
            </a:pPr>
            <a:r>
              <a:rPr lang="en-US" sz="2900" dirty="0" smtClean="0"/>
              <a:t>Regulatory</a:t>
            </a:r>
          </a:p>
          <a:p>
            <a:pPr lvl="1" eaLnBrk="0" hangingPunct="0">
              <a:lnSpc>
                <a:spcPct val="120000"/>
              </a:lnSpc>
              <a:spcBef>
                <a:spcPct val="0"/>
              </a:spcBef>
              <a:tabLst>
                <a:tab pos="4233863" algn="l"/>
              </a:tabLst>
            </a:pPr>
            <a:r>
              <a:rPr lang="en-US" sz="2900" dirty="0" smtClean="0"/>
              <a:t>Consumer Driven</a:t>
            </a:r>
            <a:r>
              <a:rPr lang="en-US" dirty="0" smtClean="0"/>
              <a:t> </a:t>
            </a:r>
          </a:p>
          <a:p>
            <a:pPr marL="457200" lvl="1" indent="0" eaLnBrk="0" hangingPunct="0">
              <a:lnSpc>
                <a:spcPct val="120000"/>
              </a:lnSpc>
              <a:spcBef>
                <a:spcPct val="0"/>
              </a:spcBef>
              <a:buNone/>
              <a:tabLst>
                <a:tab pos="4233863" algn="l"/>
              </a:tabLst>
            </a:pPr>
            <a:endParaRPr lang="en-US" dirty="0" smtClean="0"/>
          </a:p>
          <a:p>
            <a:pPr eaLnBrk="0" hangingPunct="0">
              <a:lnSpc>
                <a:spcPct val="120000"/>
              </a:lnSpc>
              <a:spcBef>
                <a:spcPct val="0"/>
              </a:spcBef>
              <a:tabLst>
                <a:tab pos="4233863" algn="l"/>
              </a:tabLst>
            </a:pPr>
            <a:r>
              <a:rPr lang="en-US" sz="3300" dirty="0" smtClean="0"/>
              <a:t>Naturally aligned - drives self-regulation / continuous improvement from within</a:t>
            </a:r>
          </a:p>
          <a:p>
            <a:pPr marL="0" indent="0" eaLnBrk="0" hangingPunct="0">
              <a:lnSpc>
                <a:spcPct val="120000"/>
              </a:lnSpc>
              <a:spcBef>
                <a:spcPct val="0"/>
              </a:spcBef>
              <a:buNone/>
              <a:tabLst>
                <a:tab pos="4233863" algn="l"/>
              </a:tabLst>
            </a:pPr>
            <a:endParaRPr lang="en-US" sz="3300" dirty="0" smtClean="0"/>
          </a:p>
          <a:p>
            <a:pPr eaLnBrk="0" hangingPunct="0">
              <a:lnSpc>
                <a:spcPct val="120000"/>
              </a:lnSpc>
              <a:spcBef>
                <a:spcPct val="0"/>
              </a:spcBef>
              <a:tabLst>
                <a:tab pos="4233863" algn="l"/>
              </a:tabLst>
            </a:pPr>
            <a:r>
              <a:rPr lang="en-US" sz="3300" dirty="0" smtClean="0"/>
              <a:t>Continued strong voice for the industry / relationship with regulators an imperative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1"/>
                </a:solidFill>
              </a:rPr>
              <a:t>Grain Millers Canada Corp.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3E45F-4975-41EA-91D8-071D7EA7FD36}" type="slidenum">
              <a:rPr lang="en-CA" smtClean="0"/>
              <a:t>12</a:t>
            </a:fld>
            <a:endParaRPr lang="en-CA"/>
          </a:p>
        </p:txBody>
      </p:sp>
      <p:pic>
        <p:nvPicPr>
          <p:cNvPr id="7171" name="Picture 3" descr="C:\Users\nyla.dubiel\Pictures\technic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381"/>
            <a:ext cx="9180512" cy="1694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107504" y="548680"/>
            <a:ext cx="7086600" cy="1105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endParaRPr lang="en-US" sz="3600" b="1" dirty="0"/>
          </a:p>
        </p:txBody>
      </p:sp>
      <p:pic>
        <p:nvPicPr>
          <p:cNvPr id="1026" name="Picture 2" descr="F:\users\Audit\happy grainmillers employees joyfully working\grain pics-for Nyla\IMG_6937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558291" y="3162791"/>
            <a:ext cx="4038600" cy="226676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193399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7022" y="-27385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CC9900">
                  <a:tint val="66000"/>
                  <a:satMod val="160000"/>
                </a:srgbClr>
              </a:gs>
              <a:gs pos="50000">
                <a:srgbClr val="CC9900">
                  <a:tint val="44500"/>
                  <a:satMod val="160000"/>
                </a:srgbClr>
              </a:gs>
              <a:gs pos="100000">
                <a:srgbClr val="CC99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0" hangingPunct="0">
              <a:spcBef>
                <a:spcPct val="0"/>
              </a:spcBef>
              <a:tabLst>
                <a:tab pos="4233863" algn="l"/>
              </a:tabLst>
            </a:pPr>
            <a:r>
              <a:rPr lang="en-US" sz="3000" b="1" dirty="0" smtClean="0"/>
              <a:t>Key differences between oats and wheat:</a:t>
            </a:r>
          </a:p>
          <a:p>
            <a:pPr lvl="1" eaLnBrk="0" hangingPunct="0">
              <a:spcBef>
                <a:spcPct val="0"/>
              </a:spcBef>
              <a:tabLst>
                <a:tab pos="4233863" algn="l"/>
              </a:tabLst>
            </a:pPr>
            <a:r>
              <a:rPr lang="en-US" sz="2600" b="1" dirty="0" smtClean="0"/>
              <a:t>No class distinctions – oats are oats</a:t>
            </a:r>
          </a:p>
          <a:p>
            <a:pPr lvl="1" eaLnBrk="0" hangingPunct="0">
              <a:spcBef>
                <a:spcPct val="0"/>
              </a:spcBef>
              <a:tabLst>
                <a:tab pos="4233863" algn="l"/>
              </a:tabLst>
            </a:pPr>
            <a:r>
              <a:rPr lang="en-US" sz="2600" b="1" dirty="0" smtClean="0"/>
              <a:t>DON is typically removed with hulls</a:t>
            </a:r>
          </a:p>
          <a:p>
            <a:pPr lvl="1" eaLnBrk="0" hangingPunct="0">
              <a:spcBef>
                <a:spcPct val="0"/>
              </a:spcBef>
              <a:tabLst>
                <a:tab pos="4233863" algn="l"/>
              </a:tabLst>
            </a:pPr>
            <a:r>
              <a:rPr lang="en-US" sz="2600" b="1" dirty="0" smtClean="0"/>
              <a:t>Breadth of end-uses is smaller</a:t>
            </a:r>
          </a:p>
          <a:p>
            <a:pPr eaLnBrk="0" hangingPunct="0">
              <a:spcBef>
                <a:spcPct val="0"/>
              </a:spcBef>
              <a:tabLst>
                <a:tab pos="4233863" algn="l"/>
              </a:tabLst>
            </a:pPr>
            <a:r>
              <a:rPr lang="en-US" sz="3000" b="1" dirty="0" smtClean="0"/>
              <a:t>Results </a:t>
            </a:r>
            <a:r>
              <a:rPr lang="en-US" sz="3000" b="1" dirty="0" smtClean="0"/>
              <a:t>in </a:t>
            </a:r>
            <a:r>
              <a:rPr lang="en-US" sz="3000" b="1" dirty="0" smtClean="0"/>
              <a:t>more consistent end</a:t>
            </a:r>
          </a:p>
          <a:p>
            <a:pPr marL="0" indent="0" eaLnBrk="0" hangingPunct="0">
              <a:spcBef>
                <a:spcPct val="0"/>
              </a:spcBef>
              <a:buNone/>
              <a:tabLst>
                <a:tab pos="4233863" algn="l"/>
              </a:tabLst>
            </a:pPr>
            <a:r>
              <a:rPr lang="en-US" sz="3000" b="1" dirty="0"/>
              <a:t> </a:t>
            </a:r>
            <a:r>
              <a:rPr lang="en-US" sz="3000" b="1" dirty="0" smtClean="0"/>
              <a:t>   user demands in terms of core</a:t>
            </a:r>
          </a:p>
          <a:p>
            <a:pPr marL="0" indent="0" eaLnBrk="0" hangingPunct="0">
              <a:spcBef>
                <a:spcPct val="0"/>
              </a:spcBef>
              <a:buNone/>
              <a:tabLst>
                <a:tab pos="4233863" algn="l"/>
              </a:tabLst>
            </a:pPr>
            <a:r>
              <a:rPr lang="en-US" sz="3000" b="1" dirty="0"/>
              <a:t> </a:t>
            </a:r>
            <a:r>
              <a:rPr lang="en-US" sz="3000" b="1" dirty="0" smtClean="0"/>
              <a:t>   quality</a:t>
            </a:r>
          </a:p>
          <a:p>
            <a:pPr lvl="1" eaLnBrk="0" hangingPunct="0">
              <a:spcBef>
                <a:spcPct val="0"/>
              </a:spcBef>
              <a:tabLst>
                <a:tab pos="4233863" algn="l"/>
              </a:tabLst>
            </a:pPr>
            <a:r>
              <a:rPr lang="en-US" sz="2600" b="1" dirty="0" smtClean="0"/>
              <a:t>Physical</a:t>
            </a:r>
          </a:p>
          <a:p>
            <a:pPr lvl="1" eaLnBrk="0" hangingPunct="0">
              <a:spcBef>
                <a:spcPct val="0"/>
              </a:spcBef>
              <a:tabLst>
                <a:tab pos="4233863" algn="l"/>
              </a:tabLst>
            </a:pPr>
            <a:r>
              <a:rPr lang="en-US" sz="2600" b="1" dirty="0" smtClean="0"/>
              <a:t>Functional</a:t>
            </a:r>
            <a:endParaRPr lang="en-US" sz="2600" b="1" dirty="0" smtClean="0"/>
          </a:p>
          <a:p>
            <a:pPr lvl="1" eaLnBrk="0" hangingPunct="0">
              <a:spcBef>
                <a:spcPct val="0"/>
              </a:spcBef>
              <a:tabLst>
                <a:tab pos="4233863" algn="l"/>
              </a:tabLst>
            </a:pPr>
            <a:r>
              <a:rPr lang="en-US" sz="2600" b="1" dirty="0" smtClean="0"/>
              <a:t>Nutritional</a:t>
            </a:r>
            <a:endParaRPr lang="en-US" sz="2600" b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1"/>
                </a:solidFill>
              </a:rPr>
              <a:t>Grain Millers Canada Corp.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3E45F-4975-41EA-91D8-071D7EA7FD36}" type="slidenum">
              <a:rPr lang="en-CA" smtClean="0"/>
              <a:t>2</a:t>
            </a:fld>
            <a:endParaRPr lang="en-CA" dirty="0"/>
          </a:p>
        </p:txBody>
      </p:sp>
      <p:pic>
        <p:nvPicPr>
          <p:cNvPr id="2051" name="Picture 3" descr="C:\Users\nyla.dubiel\Pictures\oa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5"/>
            <a:ext cx="9144000" cy="1694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107504" y="548680"/>
            <a:ext cx="7086600" cy="1105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r>
              <a:rPr lang="en-US" sz="3200" dirty="0" smtClean="0">
                <a:solidFill>
                  <a:schemeClr val="bg1"/>
                </a:solidFill>
              </a:rPr>
              <a:t>Oats – Quality &amp; End Use Performance</a:t>
            </a:r>
            <a:endParaRPr lang="en-US" sz="3200" b="0" dirty="0">
              <a:solidFill>
                <a:schemeClr val="bg1"/>
              </a:solidFill>
            </a:endParaRPr>
          </a:p>
        </p:txBody>
      </p:sp>
      <p:pic>
        <p:nvPicPr>
          <p:cNvPr id="11" name="Content Placeholder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2204864"/>
            <a:ext cx="2771973" cy="388843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18145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7022" y="-27385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CC9900">
                  <a:tint val="66000"/>
                  <a:satMod val="160000"/>
                </a:srgbClr>
              </a:gs>
              <a:gs pos="50000">
                <a:srgbClr val="CC9900">
                  <a:tint val="44500"/>
                  <a:satMod val="160000"/>
                </a:srgbClr>
              </a:gs>
              <a:gs pos="100000">
                <a:srgbClr val="CC99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0" hangingPunct="0">
              <a:spcBef>
                <a:spcPct val="0"/>
              </a:spcBef>
              <a:tabLst>
                <a:tab pos="4233863" algn="l"/>
              </a:tabLst>
            </a:pPr>
            <a:r>
              <a:rPr lang="en-US" sz="3000" b="1" dirty="0" smtClean="0"/>
              <a:t>As a result, the oat industry is able to breed for many of our quality and end-user requirements</a:t>
            </a:r>
          </a:p>
          <a:p>
            <a:pPr eaLnBrk="0" hangingPunct="0">
              <a:spcBef>
                <a:spcPct val="0"/>
              </a:spcBef>
              <a:tabLst>
                <a:tab pos="4233863" algn="l"/>
              </a:tabLst>
            </a:pPr>
            <a:r>
              <a:rPr lang="en-US" sz="3000" b="1" dirty="0" smtClean="0"/>
              <a:t>Breeding Programs funded by combination of institutional / industry money</a:t>
            </a:r>
            <a:endParaRPr lang="en-US" sz="3000" dirty="0"/>
          </a:p>
          <a:p>
            <a:pPr eaLnBrk="0" hangingPunct="0">
              <a:spcBef>
                <a:spcPct val="0"/>
              </a:spcBef>
              <a:tabLst>
                <a:tab pos="4233863" algn="l"/>
              </a:tabLst>
            </a:pPr>
            <a:r>
              <a:rPr lang="en-US" sz="3000" b="1" dirty="0" smtClean="0"/>
              <a:t>Industry takes a very active role, sitting at the table with breeders</a:t>
            </a:r>
          </a:p>
          <a:p>
            <a:pPr lvl="1" eaLnBrk="0" hangingPunct="0">
              <a:spcBef>
                <a:spcPct val="0"/>
              </a:spcBef>
              <a:tabLst>
                <a:tab pos="4233863" algn="l"/>
              </a:tabLst>
            </a:pPr>
            <a:r>
              <a:rPr lang="en-US" sz="2600" b="1" dirty="0" smtClean="0"/>
              <a:t>POBC</a:t>
            </a:r>
          </a:p>
          <a:p>
            <a:pPr lvl="1" eaLnBrk="0" hangingPunct="0">
              <a:spcBef>
                <a:spcPct val="0"/>
              </a:spcBef>
              <a:tabLst>
                <a:tab pos="4233863" algn="l"/>
              </a:tabLst>
            </a:pPr>
            <a:r>
              <a:rPr lang="en-US" sz="2600" b="1" dirty="0" smtClean="0"/>
              <a:t>CDC</a:t>
            </a:r>
          </a:p>
          <a:p>
            <a:pPr eaLnBrk="0" hangingPunct="0">
              <a:spcBef>
                <a:spcPct val="0"/>
              </a:spcBef>
              <a:tabLst>
                <a:tab pos="4233863" algn="l"/>
              </a:tabLst>
            </a:pPr>
            <a:r>
              <a:rPr lang="en-US" sz="3000" b="1" dirty="0" smtClean="0"/>
              <a:t>Oat cultivars - 2 years in Western Co-op Trials</a:t>
            </a:r>
          </a:p>
          <a:p>
            <a:pPr eaLnBrk="0" hangingPunct="0">
              <a:spcBef>
                <a:spcPct val="0"/>
              </a:spcBef>
              <a:tabLst>
                <a:tab pos="4233863" algn="l"/>
              </a:tabLst>
            </a:pPr>
            <a:r>
              <a:rPr lang="en-US" sz="3000" b="1" dirty="0" smtClean="0"/>
              <a:t>In effect, cultivars are vetted for 3 or 4 years by industry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1"/>
                </a:solidFill>
              </a:rPr>
              <a:t>Grain Millers Canada Corp.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3E45F-4975-41EA-91D8-071D7EA7FD36}" type="slidenum">
              <a:rPr lang="en-CA" smtClean="0"/>
              <a:t>3</a:t>
            </a:fld>
            <a:endParaRPr lang="en-CA"/>
          </a:p>
        </p:txBody>
      </p:sp>
      <p:pic>
        <p:nvPicPr>
          <p:cNvPr id="2051" name="Picture 3" descr="C:\Users\nyla.dubiel\Pictures\oa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5"/>
            <a:ext cx="9144000" cy="1694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107504" y="548680"/>
            <a:ext cx="7086600" cy="1105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r>
              <a:rPr lang="en-US" sz="3200" dirty="0" smtClean="0">
                <a:solidFill>
                  <a:schemeClr val="bg1"/>
                </a:solidFill>
              </a:rPr>
              <a:t>Oats – Breeding for Quality &amp; End Use</a:t>
            </a:r>
            <a:endParaRPr lang="en-US" sz="32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925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CC9900">
                  <a:tint val="66000"/>
                  <a:satMod val="160000"/>
                </a:srgbClr>
              </a:gs>
              <a:gs pos="50000">
                <a:srgbClr val="CC9900">
                  <a:tint val="44500"/>
                  <a:satMod val="160000"/>
                </a:srgbClr>
              </a:gs>
              <a:gs pos="100000">
                <a:srgbClr val="CC99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435280" cy="4853136"/>
          </a:xfrm>
        </p:spPr>
        <p:txBody>
          <a:bodyPr>
            <a:normAutofit/>
          </a:bodyPr>
          <a:lstStyle/>
          <a:p>
            <a:pPr marL="0" indent="0" eaLnBrk="0" hangingPunct="0">
              <a:lnSpc>
                <a:spcPct val="120000"/>
              </a:lnSpc>
              <a:spcBef>
                <a:spcPct val="0"/>
              </a:spcBef>
              <a:buNone/>
              <a:tabLst>
                <a:tab pos="4233863" algn="l"/>
              </a:tabLst>
            </a:pPr>
            <a:r>
              <a:rPr lang="en-US" dirty="0" smtClean="0"/>
              <a:t>Breeders seek to create varieties that will advance various and specific aspects of the crop, while conforming to the three major facets of the industry’s quality control policies</a:t>
            </a:r>
          </a:p>
          <a:p>
            <a:pPr marL="0" indent="0" algn="ctr" eaLnBrk="0" hangingPunct="0">
              <a:lnSpc>
                <a:spcPct val="120000"/>
              </a:lnSpc>
              <a:spcBef>
                <a:spcPct val="0"/>
              </a:spcBef>
              <a:buNone/>
              <a:tabLst>
                <a:tab pos="4233863" algn="l"/>
              </a:tabLst>
            </a:pPr>
            <a:r>
              <a:rPr lang="en-US" dirty="0" smtClean="0"/>
              <a:t>Agronomy / Disease</a:t>
            </a:r>
          </a:p>
          <a:p>
            <a:pPr marL="0" indent="0" eaLnBrk="0" hangingPunct="0">
              <a:lnSpc>
                <a:spcPct val="120000"/>
              </a:lnSpc>
              <a:spcBef>
                <a:spcPct val="0"/>
              </a:spcBef>
              <a:buNone/>
              <a:tabLst>
                <a:tab pos="4233863" algn="l"/>
              </a:tabLst>
            </a:pPr>
            <a:endParaRPr lang="en-US" dirty="0"/>
          </a:p>
          <a:p>
            <a:pPr marL="0" indent="0" eaLnBrk="0" hangingPunct="0">
              <a:lnSpc>
                <a:spcPct val="120000"/>
              </a:lnSpc>
              <a:spcBef>
                <a:spcPct val="0"/>
              </a:spcBef>
              <a:buNone/>
              <a:tabLst>
                <a:tab pos="4233863" algn="l"/>
              </a:tabLst>
            </a:pPr>
            <a:r>
              <a:rPr lang="en-US" dirty="0" smtClean="0"/>
              <a:t>              Milling			Nutritional</a:t>
            </a:r>
          </a:p>
          <a:p>
            <a:pPr marL="0" indent="0" eaLnBrk="0" hangingPunct="0">
              <a:lnSpc>
                <a:spcPct val="120000"/>
              </a:lnSpc>
              <a:spcBef>
                <a:spcPct val="0"/>
              </a:spcBef>
              <a:buNone/>
              <a:tabLst>
                <a:tab pos="4233863" algn="l"/>
              </a:tabLst>
            </a:pPr>
            <a:r>
              <a:rPr lang="en-US" dirty="0" smtClean="0"/>
              <a:t>              Properties</a:t>
            </a:r>
            <a:r>
              <a:rPr lang="en-US" dirty="0"/>
              <a:t>	</a:t>
            </a:r>
            <a:r>
              <a:rPr lang="en-US" dirty="0" smtClean="0"/>
              <a:t>		Characteristics</a:t>
            </a:r>
          </a:p>
          <a:p>
            <a:pPr marL="0" indent="0" eaLnBrk="0" hangingPunct="0">
              <a:lnSpc>
                <a:spcPct val="120000"/>
              </a:lnSpc>
              <a:spcBef>
                <a:spcPct val="0"/>
              </a:spcBef>
              <a:buNone/>
              <a:tabLst>
                <a:tab pos="4233863" algn="l"/>
              </a:tabLst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1"/>
                </a:solidFill>
              </a:rPr>
              <a:t>Grain Millers Canada Corp.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3E45F-4975-41EA-91D8-071D7EA7FD36}" type="slidenum">
              <a:rPr lang="en-CA" smtClean="0"/>
              <a:t>4</a:t>
            </a:fld>
            <a:endParaRPr lang="en-CA"/>
          </a:p>
        </p:txBody>
      </p:sp>
      <p:pic>
        <p:nvPicPr>
          <p:cNvPr id="2051" name="Picture 3" descr="C:\Users\nyla.dubiel\Pictures\oa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5"/>
            <a:ext cx="9144000" cy="1694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107504" y="548680"/>
            <a:ext cx="7086600" cy="1105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r>
              <a:rPr lang="en-US" sz="3600" b="0" dirty="0" smtClean="0">
                <a:solidFill>
                  <a:schemeClr val="bg1"/>
                </a:solidFill>
              </a:rPr>
              <a:t>Current Breeding Objectives</a:t>
            </a:r>
            <a:endParaRPr lang="en-US" sz="3600" b="0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860" y="4293096"/>
            <a:ext cx="2520280" cy="2096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8228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CC9900">
                  <a:tint val="66000"/>
                  <a:satMod val="160000"/>
                </a:srgbClr>
              </a:gs>
              <a:gs pos="50000">
                <a:srgbClr val="CC9900">
                  <a:tint val="44500"/>
                  <a:satMod val="160000"/>
                </a:srgbClr>
              </a:gs>
              <a:gs pos="100000">
                <a:srgbClr val="CC99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834880" cy="4925144"/>
          </a:xfrm>
        </p:spPr>
        <p:txBody>
          <a:bodyPr>
            <a:normAutofit/>
          </a:bodyPr>
          <a:lstStyle/>
          <a:p>
            <a:pPr eaLnBrk="0" hangingPunct="0">
              <a:lnSpc>
                <a:spcPct val="120000"/>
              </a:lnSpc>
              <a:spcBef>
                <a:spcPct val="0"/>
              </a:spcBef>
              <a:tabLst>
                <a:tab pos="4233863" algn="l"/>
              </a:tabLst>
            </a:pPr>
            <a:r>
              <a:rPr lang="en-US" dirty="0" smtClean="0"/>
              <a:t>Milling Properties effect end use quality</a:t>
            </a:r>
          </a:p>
          <a:p>
            <a:pPr lvl="1" eaLnBrk="0" hangingPunct="0">
              <a:lnSpc>
                <a:spcPct val="120000"/>
              </a:lnSpc>
              <a:spcBef>
                <a:spcPct val="0"/>
              </a:spcBef>
              <a:tabLst>
                <a:tab pos="4233863" algn="l"/>
              </a:tabLst>
            </a:pPr>
            <a:r>
              <a:rPr lang="en-US" dirty="0" smtClean="0"/>
              <a:t>Visually appealing product</a:t>
            </a:r>
          </a:p>
          <a:p>
            <a:pPr lvl="1" eaLnBrk="0" hangingPunct="0">
              <a:lnSpc>
                <a:spcPct val="120000"/>
              </a:lnSpc>
              <a:spcBef>
                <a:spcPct val="0"/>
              </a:spcBef>
              <a:tabLst>
                <a:tab pos="4233863" algn="l"/>
              </a:tabLst>
            </a:pPr>
            <a:r>
              <a:rPr lang="en-US" dirty="0" smtClean="0"/>
              <a:t>Desirable absorption levels</a:t>
            </a:r>
          </a:p>
          <a:p>
            <a:pPr lvl="1" eaLnBrk="0" hangingPunct="0">
              <a:lnSpc>
                <a:spcPct val="120000"/>
              </a:lnSpc>
              <a:spcBef>
                <a:spcPct val="0"/>
              </a:spcBef>
              <a:tabLst>
                <a:tab pos="4233863" algn="l"/>
              </a:tabLst>
            </a:pPr>
            <a:r>
              <a:rPr lang="en-US" dirty="0" smtClean="0"/>
              <a:t>Predictable functionality</a:t>
            </a:r>
          </a:p>
          <a:p>
            <a:pPr eaLnBrk="0" hangingPunct="0">
              <a:lnSpc>
                <a:spcPct val="120000"/>
              </a:lnSpc>
              <a:spcBef>
                <a:spcPct val="0"/>
              </a:spcBef>
              <a:tabLst>
                <a:tab pos="4233863" algn="l"/>
              </a:tabLst>
            </a:pPr>
            <a:r>
              <a:rPr lang="en-US" dirty="0" smtClean="0"/>
              <a:t>Agronomy needs to be there so farmers will grow it</a:t>
            </a:r>
          </a:p>
          <a:p>
            <a:pPr eaLnBrk="0" hangingPunct="0">
              <a:lnSpc>
                <a:spcPct val="120000"/>
              </a:lnSpc>
              <a:spcBef>
                <a:spcPct val="0"/>
              </a:spcBef>
              <a:tabLst>
                <a:tab pos="4233863" algn="l"/>
              </a:tabLst>
            </a:pPr>
            <a:r>
              <a:rPr lang="en-US" dirty="0" smtClean="0"/>
              <a:t>But Nutritionals have grown significantly in importance</a:t>
            </a:r>
          </a:p>
          <a:p>
            <a:pPr marL="0" indent="0" eaLnBrk="0" hangingPunct="0">
              <a:lnSpc>
                <a:spcPct val="120000"/>
              </a:lnSpc>
              <a:spcBef>
                <a:spcPct val="0"/>
              </a:spcBef>
              <a:buNone/>
              <a:tabLst>
                <a:tab pos="4233863" algn="l"/>
              </a:tabLst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1"/>
                </a:solidFill>
              </a:rPr>
              <a:t>Grain Millers Canada Corp.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3E45F-4975-41EA-91D8-071D7EA7FD36}" type="slidenum">
              <a:rPr lang="en-CA" smtClean="0"/>
              <a:t>5</a:t>
            </a:fld>
            <a:endParaRPr lang="en-CA"/>
          </a:p>
        </p:txBody>
      </p:sp>
      <p:pic>
        <p:nvPicPr>
          <p:cNvPr id="2051" name="Picture 3" descr="C:\Users\nyla.dubiel\Pictures\oa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5"/>
            <a:ext cx="9144000" cy="1694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107504" y="548680"/>
            <a:ext cx="7086600" cy="1105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r>
              <a:rPr lang="en-US" sz="4400" dirty="0" smtClean="0">
                <a:solidFill>
                  <a:schemeClr val="bg1"/>
                </a:solidFill>
              </a:rPr>
              <a:t>Breeding Objectives</a:t>
            </a:r>
            <a:endParaRPr lang="en-US" sz="4500" b="0" dirty="0">
              <a:solidFill>
                <a:schemeClr val="bg1"/>
              </a:solidFill>
            </a:endParaRPr>
          </a:p>
        </p:txBody>
      </p:sp>
      <p:pic>
        <p:nvPicPr>
          <p:cNvPr id="5122" name="Picture 2" descr="C:\Users\nyla.dubiel\Pictures\truckload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060848"/>
            <a:ext cx="2562225" cy="359092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2392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CC9900">
                  <a:tint val="66000"/>
                  <a:satMod val="160000"/>
                </a:srgbClr>
              </a:gs>
              <a:gs pos="50000">
                <a:srgbClr val="CC9900">
                  <a:tint val="44500"/>
                  <a:satMod val="160000"/>
                </a:srgbClr>
              </a:gs>
              <a:gs pos="100000">
                <a:srgbClr val="CC99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91264" cy="4925144"/>
          </a:xfrm>
        </p:spPr>
        <p:txBody>
          <a:bodyPr>
            <a:normAutofit/>
          </a:bodyPr>
          <a:lstStyle/>
          <a:p>
            <a:pPr eaLnBrk="0" hangingPunct="0">
              <a:lnSpc>
                <a:spcPct val="120000"/>
              </a:lnSpc>
              <a:spcBef>
                <a:spcPct val="0"/>
              </a:spcBef>
              <a:tabLst>
                <a:tab pos="4233863" algn="l"/>
              </a:tabLst>
            </a:pPr>
            <a:r>
              <a:rPr lang="en-US" dirty="0" smtClean="0"/>
              <a:t>Heart Healthy Labeling and the “Health Halo” that oats has enjoyed have been primary drivers of market growth</a:t>
            </a:r>
          </a:p>
          <a:p>
            <a:pPr lvl="1" eaLnBrk="0" hangingPunct="0">
              <a:lnSpc>
                <a:spcPct val="120000"/>
              </a:lnSpc>
              <a:spcBef>
                <a:spcPct val="0"/>
              </a:spcBef>
              <a:tabLst>
                <a:tab pos="4233863" algn="l"/>
              </a:tabLst>
            </a:pPr>
            <a:r>
              <a:rPr lang="en-US" dirty="0" smtClean="0"/>
              <a:t>Beta Glucan – in excess of 4% in raw oat </a:t>
            </a:r>
            <a:r>
              <a:rPr lang="en-US" dirty="0" err="1" smtClean="0"/>
              <a:t>groat</a:t>
            </a:r>
            <a:endParaRPr lang="en-US" dirty="0" smtClean="0"/>
          </a:p>
          <a:p>
            <a:pPr lvl="1" eaLnBrk="0" hangingPunct="0">
              <a:lnSpc>
                <a:spcPct val="120000"/>
              </a:lnSpc>
              <a:spcBef>
                <a:spcPct val="0"/>
              </a:spcBef>
              <a:tabLst>
                <a:tab pos="4233863" algn="l"/>
              </a:tabLst>
            </a:pPr>
            <a:r>
              <a:rPr lang="en-US" dirty="0" smtClean="0"/>
              <a:t>Total Dietary </a:t>
            </a:r>
            <a:r>
              <a:rPr lang="en-US" dirty="0" err="1" smtClean="0"/>
              <a:t>Fibre</a:t>
            </a:r>
            <a:r>
              <a:rPr lang="en-US" dirty="0" smtClean="0"/>
              <a:t> – in excess of 10% in raw oat </a:t>
            </a:r>
            <a:r>
              <a:rPr lang="en-US" dirty="0" err="1" smtClean="0"/>
              <a:t>groat</a:t>
            </a:r>
            <a:endParaRPr lang="en-US" dirty="0" smtClean="0"/>
          </a:p>
          <a:p>
            <a:pPr lvl="1" eaLnBrk="0" hangingPunct="0">
              <a:lnSpc>
                <a:spcPct val="120000"/>
              </a:lnSpc>
              <a:spcBef>
                <a:spcPct val="0"/>
              </a:spcBef>
              <a:tabLst>
                <a:tab pos="4233863" algn="l"/>
              </a:tabLst>
            </a:pPr>
            <a:r>
              <a:rPr lang="en-US" dirty="0" smtClean="0"/>
              <a:t>Protein – in excess of 11.5% in raw oat </a:t>
            </a:r>
            <a:r>
              <a:rPr lang="en-US" dirty="0" err="1" smtClean="0"/>
              <a:t>groat</a:t>
            </a:r>
            <a:endParaRPr lang="en-US" dirty="0" smtClean="0"/>
          </a:p>
          <a:p>
            <a:pPr lvl="1" eaLnBrk="0" hangingPunct="0">
              <a:lnSpc>
                <a:spcPct val="120000"/>
              </a:lnSpc>
              <a:spcBef>
                <a:spcPct val="0"/>
              </a:spcBef>
              <a:tabLst>
                <a:tab pos="4233863" algn="l"/>
              </a:tabLst>
            </a:pPr>
            <a:r>
              <a:rPr lang="en-US" dirty="0" smtClean="0"/>
              <a:t>Oil – below 7% in raw oat </a:t>
            </a:r>
            <a:r>
              <a:rPr lang="en-US" dirty="0" err="1" smtClean="0"/>
              <a:t>groat</a:t>
            </a:r>
            <a:endParaRPr lang="en-US" dirty="0" smtClean="0"/>
          </a:p>
          <a:p>
            <a:pPr eaLnBrk="0" hangingPunct="0">
              <a:lnSpc>
                <a:spcPct val="120000"/>
              </a:lnSpc>
              <a:spcBef>
                <a:spcPct val="0"/>
              </a:spcBef>
              <a:tabLst>
                <a:tab pos="4233863" algn="l"/>
              </a:tabLst>
            </a:pPr>
            <a:r>
              <a:rPr lang="en-US" dirty="0" smtClean="0"/>
              <a:t>These have gone from desirable to “deal breaker” in the last decade.</a:t>
            </a:r>
          </a:p>
          <a:p>
            <a:pPr marL="0" indent="0" eaLnBrk="0" hangingPunct="0">
              <a:lnSpc>
                <a:spcPct val="120000"/>
              </a:lnSpc>
              <a:spcBef>
                <a:spcPct val="0"/>
              </a:spcBef>
              <a:buNone/>
              <a:tabLst>
                <a:tab pos="4233863" algn="l"/>
              </a:tabLst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1"/>
                </a:solidFill>
              </a:rPr>
              <a:t>Grain Millers Canada Corp.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3E45F-4975-41EA-91D8-071D7EA7FD36}" type="slidenum">
              <a:rPr lang="en-CA" smtClean="0"/>
              <a:t>6</a:t>
            </a:fld>
            <a:endParaRPr lang="en-CA"/>
          </a:p>
        </p:txBody>
      </p:sp>
      <p:pic>
        <p:nvPicPr>
          <p:cNvPr id="2051" name="Picture 3" descr="C:\Users\nyla.dubiel\Pictures\oa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5"/>
            <a:ext cx="9144000" cy="1694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107504" y="548680"/>
            <a:ext cx="7086600" cy="1105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r>
              <a:rPr lang="en-US" sz="3600" dirty="0" smtClean="0">
                <a:solidFill>
                  <a:schemeClr val="bg1"/>
                </a:solidFill>
              </a:rPr>
              <a:t>End Use Nutritional Requirements</a:t>
            </a:r>
            <a:endParaRPr lang="en-US" sz="36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170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CC9900">
                  <a:tint val="66000"/>
                  <a:satMod val="160000"/>
                </a:srgbClr>
              </a:gs>
              <a:gs pos="50000">
                <a:srgbClr val="CC9900">
                  <a:tint val="44500"/>
                  <a:satMod val="160000"/>
                </a:srgbClr>
              </a:gs>
              <a:gs pos="100000">
                <a:srgbClr val="CC99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618856" cy="4853136"/>
          </a:xfrm>
        </p:spPr>
        <p:txBody>
          <a:bodyPr>
            <a:normAutofit/>
          </a:bodyPr>
          <a:lstStyle/>
          <a:p>
            <a:pPr marL="457200" lvl="1" indent="0" eaLnBrk="0" hangingPunct="0">
              <a:lnSpc>
                <a:spcPct val="120000"/>
              </a:lnSpc>
              <a:spcBef>
                <a:spcPct val="0"/>
              </a:spcBef>
              <a:buNone/>
              <a:tabLst>
                <a:tab pos="4233863" algn="l"/>
              </a:tabLst>
            </a:pPr>
            <a:r>
              <a:rPr lang="en-US" dirty="0" smtClean="0"/>
              <a:t>Customer expectations go beyond regulatory compliance</a:t>
            </a:r>
          </a:p>
          <a:p>
            <a:pPr lvl="1" eaLnBrk="0" hangingPunct="0">
              <a:lnSpc>
                <a:spcPct val="120000"/>
              </a:lnSpc>
              <a:spcBef>
                <a:spcPct val="0"/>
              </a:spcBef>
              <a:buFontTx/>
              <a:buChar char="-"/>
              <a:tabLst>
                <a:tab pos="4233863" algn="l"/>
              </a:tabLst>
            </a:pPr>
            <a:r>
              <a:rPr lang="en-US" dirty="0" smtClean="0"/>
              <a:t>General Food Safety</a:t>
            </a:r>
          </a:p>
          <a:p>
            <a:pPr lvl="1" eaLnBrk="0" hangingPunct="0">
              <a:lnSpc>
                <a:spcPct val="120000"/>
              </a:lnSpc>
              <a:spcBef>
                <a:spcPct val="0"/>
              </a:spcBef>
              <a:buFontTx/>
              <a:buChar char="-"/>
              <a:tabLst>
                <a:tab pos="4233863" algn="l"/>
              </a:tabLst>
            </a:pPr>
            <a:r>
              <a:rPr lang="en-US" dirty="0" smtClean="0"/>
              <a:t>OTA</a:t>
            </a:r>
          </a:p>
          <a:p>
            <a:pPr lvl="1" eaLnBrk="0" hangingPunct="0">
              <a:lnSpc>
                <a:spcPct val="120000"/>
              </a:lnSpc>
              <a:spcBef>
                <a:spcPct val="0"/>
              </a:spcBef>
              <a:buFontTx/>
              <a:buChar char="-"/>
              <a:tabLst>
                <a:tab pos="4233863" algn="l"/>
              </a:tabLst>
            </a:pPr>
            <a:r>
              <a:rPr lang="en-US" dirty="0" smtClean="0"/>
              <a:t>GE Attestations</a:t>
            </a:r>
          </a:p>
          <a:p>
            <a:pPr lvl="1" eaLnBrk="0" hangingPunct="0">
              <a:lnSpc>
                <a:spcPct val="120000"/>
              </a:lnSpc>
              <a:spcBef>
                <a:spcPct val="0"/>
              </a:spcBef>
              <a:buFontTx/>
              <a:buChar char="-"/>
              <a:tabLst>
                <a:tab pos="4233863" algn="l"/>
              </a:tabLst>
            </a:pPr>
            <a:r>
              <a:rPr lang="en-US" dirty="0" smtClean="0"/>
              <a:t>Allergens </a:t>
            </a:r>
          </a:p>
          <a:p>
            <a:pPr lvl="1" eaLnBrk="0" hangingPunct="0">
              <a:lnSpc>
                <a:spcPct val="120000"/>
              </a:lnSpc>
              <a:spcBef>
                <a:spcPct val="0"/>
              </a:spcBef>
              <a:buFontTx/>
              <a:buChar char="-"/>
              <a:tabLst>
                <a:tab pos="4233863" algn="l"/>
              </a:tabLst>
            </a:pPr>
            <a:r>
              <a:rPr lang="en-US" dirty="0" smtClean="0"/>
              <a:t>Differentiation</a:t>
            </a:r>
          </a:p>
          <a:p>
            <a:pPr lvl="2" eaLnBrk="0" hangingPunct="0">
              <a:lnSpc>
                <a:spcPct val="120000"/>
              </a:lnSpc>
              <a:spcBef>
                <a:spcPct val="0"/>
              </a:spcBef>
              <a:buFontTx/>
              <a:buChar char="-"/>
              <a:tabLst>
                <a:tab pos="4233863" algn="l"/>
              </a:tabLst>
            </a:pPr>
            <a:r>
              <a:rPr lang="en-US" dirty="0" smtClean="0"/>
              <a:t>Clean Labels</a:t>
            </a:r>
          </a:p>
          <a:p>
            <a:pPr lvl="2" eaLnBrk="0" hangingPunct="0">
              <a:lnSpc>
                <a:spcPct val="120000"/>
              </a:lnSpc>
              <a:spcBef>
                <a:spcPct val="0"/>
              </a:spcBef>
              <a:buFontTx/>
              <a:buChar char="-"/>
              <a:tabLst>
                <a:tab pos="4233863" algn="l"/>
              </a:tabLst>
            </a:pPr>
            <a:r>
              <a:rPr lang="en-US" dirty="0" smtClean="0"/>
              <a:t>Niche claims / footholds</a:t>
            </a:r>
          </a:p>
          <a:p>
            <a:pPr lvl="2" eaLnBrk="0" hangingPunct="0">
              <a:lnSpc>
                <a:spcPct val="120000"/>
              </a:lnSpc>
              <a:spcBef>
                <a:spcPct val="0"/>
              </a:spcBef>
              <a:buFontTx/>
              <a:buChar char="-"/>
              <a:tabLst>
                <a:tab pos="4233863" algn="l"/>
              </a:tabLst>
            </a:pPr>
            <a:r>
              <a:rPr lang="en-US" dirty="0" smtClean="0"/>
              <a:t>IP</a:t>
            </a:r>
          </a:p>
          <a:p>
            <a:pPr marL="0" indent="0" eaLnBrk="0" hangingPunct="0">
              <a:lnSpc>
                <a:spcPct val="120000"/>
              </a:lnSpc>
              <a:spcBef>
                <a:spcPct val="0"/>
              </a:spcBef>
              <a:buNone/>
              <a:tabLst>
                <a:tab pos="4233863" algn="l"/>
              </a:tabLst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1"/>
                </a:solidFill>
              </a:rPr>
              <a:t>Grain Millers Canada Corp.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3E45F-4975-41EA-91D8-071D7EA7FD36}" type="slidenum">
              <a:rPr lang="en-CA" smtClean="0"/>
              <a:t>7</a:t>
            </a:fld>
            <a:endParaRPr lang="en-CA"/>
          </a:p>
        </p:txBody>
      </p:sp>
      <p:pic>
        <p:nvPicPr>
          <p:cNvPr id="2051" name="Picture 3" descr="C:\Users\nyla.dubiel\Pictures\oa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5"/>
            <a:ext cx="9144000" cy="1694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107504" y="548680"/>
            <a:ext cx="7086600" cy="1105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r>
              <a:rPr lang="en-US" sz="4400" dirty="0" smtClean="0">
                <a:solidFill>
                  <a:schemeClr val="bg1"/>
                </a:solidFill>
              </a:rPr>
              <a:t>Beyond Breeding</a:t>
            </a:r>
            <a:endParaRPr lang="en-US" sz="4500" b="0" dirty="0">
              <a:solidFill>
                <a:schemeClr val="bg1"/>
              </a:solidFill>
            </a:endParaRPr>
          </a:p>
        </p:txBody>
      </p:sp>
      <p:pic>
        <p:nvPicPr>
          <p:cNvPr id="12" name="Picture 2" descr="F:\users\Audit\happy grainmillers employees joyfully working\IMG_6403.JPG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6919"/>
          <a:stretch/>
        </p:blipFill>
        <p:spPr bwMode="auto">
          <a:xfrm>
            <a:off x="5220072" y="2780928"/>
            <a:ext cx="3307922" cy="1728192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406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CC9900">
                  <a:tint val="66000"/>
                  <a:satMod val="160000"/>
                </a:srgbClr>
              </a:gs>
              <a:gs pos="50000">
                <a:srgbClr val="CC9900">
                  <a:tint val="44500"/>
                  <a:satMod val="160000"/>
                </a:srgbClr>
              </a:gs>
              <a:gs pos="100000">
                <a:srgbClr val="CC99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0" hangingPunct="0">
              <a:lnSpc>
                <a:spcPct val="120000"/>
              </a:lnSpc>
              <a:spcBef>
                <a:spcPct val="0"/>
              </a:spcBef>
              <a:buNone/>
              <a:tabLst>
                <a:tab pos="4233863" algn="l"/>
              </a:tabLst>
            </a:pPr>
            <a:r>
              <a:rPr lang="en-US" dirty="0" smtClean="0"/>
              <a:t>Global Food Safety Initiative (GFSI)</a:t>
            </a:r>
          </a:p>
          <a:p>
            <a:pPr lvl="1" eaLnBrk="0" hangingPunct="0">
              <a:lnSpc>
                <a:spcPct val="120000"/>
              </a:lnSpc>
              <a:spcBef>
                <a:spcPct val="0"/>
              </a:spcBef>
              <a:tabLst>
                <a:tab pos="4233863" algn="l"/>
              </a:tabLst>
            </a:pPr>
            <a:r>
              <a:rPr lang="en-US" dirty="0" smtClean="0"/>
              <a:t>Standardization of 3</a:t>
            </a:r>
            <a:r>
              <a:rPr lang="en-US" baseline="30000" dirty="0" smtClean="0"/>
              <a:t>rd</a:t>
            </a:r>
            <a:r>
              <a:rPr lang="en-US" dirty="0" smtClean="0"/>
              <a:t>-party audits</a:t>
            </a:r>
          </a:p>
          <a:p>
            <a:pPr lvl="1" eaLnBrk="0" hangingPunct="0">
              <a:lnSpc>
                <a:spcPct val="120000"/>
              </a:lnSpc>
              <a:spcBef>
                <a:spcPct val="0"/>
              </a:spcBef>
              <a:tabLst>
                <a:tab pos="4233863" algn="l"/>
              </a:tabLst>
            </a:pPr>
            <a:r>
              <a:rPr lang="en-US" dirty="0" smtClean="0"/>
              <a:t>BRC Certification</a:t>
            </a:r>
          </a:p>
          <a:p>
            <a:pPr lvl="1" eaLnBrk="0" hangingPunct="0">
              <a:lnSpc>
                <a:spcPct val="120000"/>
              </a:lnSpc>
              <a:spcBef>
                <a:spcPct val="0"/>
              </a:spcBef>
              <a:tabLst>
                <a:tab pos="4233863" algn="l"/>
              </a:tabLst>
            </a:pPr>
            <a:r>
              <a:rPr lang="en-US" dirty="0" smtClean="0"/>
              <a:t>HACCP-based</a:t>
            </a:r>
          </a:p>
          <a:p>
            <a:pPr lvl="1" eaLnBrk="0" hangingPunct="0">
              <a:lnSpc>
                <a:spcPct val="120000"/>
              </a:lnSpc>
              <a:spcBef>
                <a:spcPct val="0"/>
              </a:spcBef>
              <a:tabLst>
                <a:tab pos="4233863" algn="l"/>
              </a:tabLst>
            </a:pPr>
            <a:r>
              <a:rPr lang="en-US" dirty="0" smtClean="0"/>
              <a:t>Marketplace requirement for at least 5 years</a:t>
            </a:r>
          </a:p>
          <a:p>
            <a:pPr eaLnBrk="0" hangingPunct="0">
              <a:lnSpc>
                <a:spcPct val="120000"/>
              </a:lnSpc>
              <a:spcBef>
                <a:spcPct val="0"/>
              </a:spcBef>
              <a:tabLst>
                <a:tab pos="4233863" algn="l"/>
              </a:tabLst>
            </a:pPr>
            <a:r>
              <a:rPr lang="en-US" dirty="0" smtClean="0"/>
              <a:t>What differences are there between GFSI protocols and FSMA / SFCA requirements?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1"/>
                </a:solidFill>
              </a:rPr>
              <a:t>Grain Millers Canada Corp.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3E45F-4975-41EA-91D8-071D7EA7FD36}" type="slidenum">
              <a:rPr lang="en-CA" smtClean="0"/>
              <a:t>8</a:t>
            </a:fld>
            <a:endParaRPr lang="en-CA"/>
          </a:p>
        </p:txBody>
      </p:sp>
      <p:pic>
        <p:nvPicPr>
          <p:cNvPr id="2051" name="Picture 3" descr="C:\Users\nyla.dubiel\Pictures\oa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5"/>
            <a:ext cx="9144000" cy="1694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107504" y="548680"/>
            <a:ext cx="7086600" cy="1105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r>
              <a:rPr lang="en-US" sz="4400" dirty="0" smtClean="0">
                <a:solidFill>
                  <a:schemeClr val="bg1"/>
                </a:solidFill>
              </a:rPr>
              <a:t>General Food Safety</a:t>
            </a:r>
            <a:endParaRPr lang="en-US" sz="4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969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CC9900">
                  <a:tint val="66000"/>
                  <a:satMod val="160000"/>
                </a:srgbClr>
              </a:gs>
              <a:gs pos="50000">
                <a:srgbClr val="CC9900">
                  <a:tint val="44500"/>
                  <a:satMod val="160000"/>
                </a:srgbClr>
              </a:gs>
              <a:gs pos="100000">
                <a:srgbClr val="CC99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eaLnBrk="0" hangingPunct="0">
              <a:lnSpc>
                <a:spcPct val="120000"/>
              </a:lnSpc>
              <a:spcBef>
                <a:spcPct val="0"/>
              </a:spcBef>
              <a:buNone/>
              <a:tabLst>
                <a:tab pos="4233863" algn="l"/>
              </a:tabLst>
            </a:pPr>
            <a:r>
              <a:rPr lang="en-US" b="1" dirty="0" smtClean="0"/>
              <a:t>OTA continues to challenge the oat industry</a:t>
            </a:r>
          </a:p>
          <a:p>
            <a:pPr eaLnBrk="0" hangingPunct="0">
              <a:lnSpc>
                <a:spcPct val="120000"/>
              </a:lnSpc>
              <a:spcBef>
                <a:spcPct val="0"/>
              </a:spcBef>
              <a:tabLst>
                <a:tab pos="4233863" algn="l"/>
              </a:tabLst>
            </a:pPr>
            <a:r>
              <a:rPr lang="en-US" dirty="0" smtClean="0"/>
              <a:t>Proposed MLs have become expectations of the marketplace</a:t>
            </a:r>
          </a:p>
          <a:p>
            <a:pPr lvl="1" eaLnBrk="0" hangingPunct="0">
              <a:lnSpc>
                <a:spcPct val="120000"/>
              </a:lnSpc>
              <a:spcBef>
                <a:spcPct val="0"/>
              </a:spcBef>
              <a:tabLst>
                <a:tab pos="4233863" algn="l"/>
              </a:tabLst>
            </a:pPr>
            <a:r>
              <a:rPr lang="en-US" dirty="0" smtClean="0"/>
              <a:t>5.0 ppb / 3.0 ppb in grain not a major hurdle</a:t>
            </a:r>
          </a:p>
          <a:p>
            <a:pPr lvl="1" eaLnBrk="0" hangingPunct="0">
              <a:lnSpc>
                <a:spcPct val="120000"/>
              </a:lnSpc>
              <a:spcBef>
                <a:spcPct val="0"/>
              </a:spcBef>
              <a:tabLst>
                <a:tab pos="4233863" algn="l"/>
              </a:tabLst>
            </a:pPr>
            <a:r>
              <a:rPr lang="en-US" dirty="0" smtClean="0"/>
              <a:t>0.5 ppb in infant food is a challenge</a:t>
            </a:r>
          </a:p>
          <a:p>
            <a:pPr lvl="2" eaLnBrk="0" hangingPunct="0">
              <a:lnSpc>
                <a:spcPct val="120000"/>
              </a:lnSpc>
              <a:spcBef>
                <a:spcPct val="0"/>
              </a:spcBef>
              <a:tabLst>
                <a:tab pos="4233863" algn="l"/>
              </a:tabLst>
            </a:pPr>
            <a:r>
              <a:rPr lang="en-US" dirty="0"/>
              <a:t>M</a:t>
            </a:r>
            <a:r>
              <a:rPr lang="en-US" dirty="0" smtClean="0"/>
              <a:t>easuring to that level (with confidence) is onerous</a:t>
            </a:r>
          </a:p>
          <a:p>
            <a:pPr lvl="2" eaLnBrk="0" hangingPunct="0">
              <a:lnSpc>
                <a:spcPct val="120000"/>
              </a:lnSpc>
              <a:spcBef>
                <a:spcPct val="0"/>
              </a:spcBef>
              <a:tabLst>
                <a:tab pos="4233863" algn="l"/>
              </a:tabLst>
            </a:pPr>
            <a:r>
              <a:rPr lang="en-US" dirty="0" smtClean="0"/>
              <a:t>Managing to that level is very difficult </a:t>
            </a:r>
          </a:p>
          <a:p>
            <a:pPr lvl="2" eaLnBrk="0" hangingPunct="0">
              <a:lnSpc>
                <a:spcPct val="120000"/>
              </a:lnSpc>
              <a:spcBef>
                <a:spcPct val="0"/>
              </a:spcBef>
              <a:tabLst>
                <a:tab pos="4233863" algn="l"/>
              </a:tabLst>
            </a:pPr>
            <a:r>
              <a:rPr lang="en-US" dirty="0" smtClean="0"/>
              <a:t>Has led to development of IP programs designed with best efforts to eliminate proliferation of the toxin</a:t>
            </a:r>
          </a:p>
          <a:p>
            <a:pPr marL="1371600" lvl="3" indent="0" eaLnBrk="0" hangingPunct="0">
              <a:lnSpc>
                <a:spcPct val="120000"/>
              </a:lnSpc>
              <a:spcBef>
                <a:spcPct val="0"/>
              </a:spcBef>
              <a:buNone/>
              <a:tabLst>
                <a:tab pos="4233863" algn="l"/>
              </a:tabLst>
            </a:pPr>
            <a:r>
              <a:rPr lang="en-US" dirty="0" smtClean="0"/>
              <a:t>*who pays??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1"/>
                </a:solidFill>
              </a:rPr>
              <a:t>Grain Millers Canada Corp.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3E45F-4975-41EA-91D8-071D7EA7FD36}" type="slidenum">
              <a:rPr lang="en-CA" smtClean="0"/>
              <a:t>9</a:t>
            </a:fld>
            <a:endParaRPr lang="en-CA"/>
          </a:p>
        </p:txBody>
      </p:sp>
      <p:pic>
        <p:nvPicPr>
          <p:cNvPr id="2051" name="Picture 3" descr="C:\Users\nyla.dubiel\Pictures\oa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5"/>
            <a:ext cx="9144000" cy="1694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107504" y="548680"/>
            <a:ext cx="7086600" cy="1105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r>
              <a:rPr lang="en-US" sz="4400" b="0" dirty="0" err="1" smtClean="0">
                <a:solidFill>
                  <a:schemeClr val="bg1"/>
                </a:solidFill>
              </a:rPr>
              <a:t>Ochratoxin</a:t>
            </a:r>
            <a:r>
              <a:rPr lang="en-US" sz="4400" b="0" dirty="0" smtClean="0">
                <a:solidFill>
                  <a:schemeClr val="bg1"/>
                </a:solidFill>
              </a:rPr>
              <a:t> A</a:t>
            </a:r>
            <a:endParaRPr lang="en-US" sz="4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476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22836</TotalTime>
  <Words>653</Words>
  <Application>Microsoft Office PowerPoint</Application>
  <PresentationFormat>On-screen Show (4:3)</PresentationFormat>
  <Paragraphs>122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Milling Oat Quality and End Use Performance Requirements  CNMA Meeting September 2016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Nyla Dubiel</dc:creator>
  <cp:lastModifiedBy>Terry Tyson</cp:lastModifiedBy>
  <cp:revision>159</cp:revision>
  <dcterms:created xsi:type="dcterms:W3CDTF">2012-06-27T20:53:20Z</dcterms:created>
  <dcterms:modified xsi:type="dcterms:W3CDTF">2016-09-13T15:31:16Z</dcterms:modified>
</cp:coreProperties>
</file>